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74" r:id="rId14"/>
    <p:sldId id="273" r:id="rId15"/>
    <p:sldId id="275" r:id="rId16"/>
    <p:sldId id="281" r:id="rId17"/>
    <p:sldId id="282" r:id="rId18"/>
    <p:sldId id="277" r:id="rId19"/>
    <p:sldId id="286" r:id="rId20"/>
    <p:sldId id="280" r:id="rId21"/>
    <p:sldId id="283" r:id="rId22"/>
    <p:sldId id="285" r:id="rId23"/>
    <p:sldId id="284"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BF27F-66A7-43CD-BD8A-7785B1FCC9D0}" type="datetimeFigureOut">
              <a:rPr lang="pl-PL" smtClean="0"/>
              <a:pPr/>
              <a:t>2018-03-23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7CC6A-1483-4FC3-8671-252705DD0DB5}" type="slidenum">
              <a:rPr lang="pl-PL" smtClean="0"/>
              <a:pPr/>
              <a:t>‹#›</a:t>
            </a:fld>
            <a:endParaRPr lang="pl-PL"/>
          </a:p>
        </p:txBody>
      </p:sp>
    </p:spTree>
    <p:extLst>
      <p:ext uri="{BB962C8B-B14F-4D97-AF65-F5344CB8AC3E}">
        <p14:creationId xmlns:p14="http://schemas.microsoft.com/office/powerpoint/2010/main" xmlns="" val="221840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359831579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82216720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80454368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80301706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33746003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255600146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180729960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4327573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193443541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41447521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5A4EA10-0C86-4834-B311-CE5035BCB596}" type="datetimeFigureOut">
              <a:rPr lang="pl-PL" smtClean="0"/>
              <a:pPr/>
              <a:t>2018-03-23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203041258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4EA10-0C86-4834-B311-CE5035BCB596}" type="datetimeFigureOut">
              <a:rPr lang="pl-PL" smtClean="0"/>
              <a:pPr/>
              <a:t>2018-03-23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805FD-A3F5-40A4-97E0-789D707A5124}" type="slidenum">
              <a:rPr lang="pl-PL" smtClean="0"/>
              <a:pPr/>
              <a:t>‹#›</a:t>
            </a:fld>
            <a:endParaRPr lang="pl-PL"/>
          </a:p>
        </p:txBody>
      </p:sp>
    </p:spTree>
    <p:extLst>
      <p:ext uri="{BB962C8B-B14F-4D97-AF65-F5344CB8AC3E}">
        <p14:creationId xmlns:p14="http://schemas.microsoft.com/office/powerpoint/2010/main" xmlns="" val="3012757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99592" y="-744"/>
            <a:ext cx="7772400" cy="1470025"/>
          </a:xfrm>
        </p:spPr>
        <p:txBody>
          <a:bodyPr/>
          <a:lstStyle/>
          <a:p>
            <a:r>
              <a:rPr lang="pl-PL" dirty="0" smtClean="0"/>
              <a:t>Zasady zdrowego </a:t>
            </a:r>
            <a:r>
              <a:rPr lang="pl-PL" dirty="0"/>
              <a:t>ż</a:t>
            </a:r>
            <a:r>
              <a:rPr lang="pl-PL" dirty="0" smtClean="0"/>
              <a:t>ywienia</a:t>
            </a:r>
            <a:endParaRPr lang="pl-PL" dirty="0"/>
          </a:p>
        </p:txBody>
      </p:sp>
      <p:pic>
        <p:nvPicPr>
          <p:cNvPr id="1026" name="Picture 2" descr="Znalezione obrazy dla zapytania zdrowe odzywian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1198909"/>
            <a:ext cx="4918545" cy="5659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379466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35527"/>
            <a:ext cx="8229600" cy="4525963"/>
          </a:xfrm>
        </p:spPr>
        <p:txBody>
          <a:bodyPr>
            <a:normAutofit fontScale="85000" lnSpcReduction="20000"/>
          </a:bodyPr>
          <a:lstStyle/>
          <a:p>
            <a:pPr marL="0" indent="0" algn="ctr">
              <a:buNone/>
            </a:pPr>
            <a:r>
              <a:rPr lang="pl-PL" b="1" dirty="0" smtClean="0">
                <a:latin typeface="Times New Roman" panose="02020603050405020304" pitchFamily="18" charset="0"/>
                <a:cs typeface="Times New Roman" panose="02020603050405020304" pitchFamily="18" charset="0"/>
              </a:rPr>
              <a:t>7. Unikaj </a:t>
            </a:r>
            <a:r>
              <a:rPr lang="pl-PL" b="1" dirty="0">
                <a:latin typeface="Times New Roman" panose="02020603050405020304" pitchFamily="18" charset="0"/>
                <a:cs typeface="Times New Roman" panose="02020603050405020304" pitchFamily="18" charset="0"/>
              </a:rPr>
              <a:t>nadmiaru soli</a:t>
            </a:r>
          </a:p>
          <a:p>
            <a:pPr marL="0" indent="0" algn="ctr">
              <a:buNone/>
            </a:pPr>
            <a:r>
              <a:rPr lang="pl-PL" dirty="0">
                <a:latin typeface="Times New Roman" panose="02020603050405020304" pitchFamily="18" charset="0"/>
                <a:cs typeface="Times New Roman" panose="02020603050405020304" pitchFamily="18" charset="0"/>
              </a:rPr>
              <a:t>Sód zawarty w soli rzeczywiście jest składnikiem niezbędnym dla organizmu człowieka, lecz spożywany w nadmiarze może się przyczyniać do wystąpienia wielu zaburzeń, przede wszystkim nadciśnienia tętniczego. Ograniczyć należy nie tylko dosalanie produktów, ale także produkty szczególnie w sól obfitujące, mocno przetworzone: konserwy mięsne, koncentraty zup i sosów, dania gotowe, frytki i przekąski takie jak chipsy, paluszki i solone orzeszki. Zgodnie z zaleceniami WHO spożycie soli nie powinno przekraczać 5 g dziennie, czyli jednej płaskiej łyżeczki.</a:t>
            </a:r>
          </a:p>
        </p:txBody>
      </p:sp>
      <p:sp>
        <p:nvSpPr>
          <p:cNvPr id="4" name="AutoShape 2" descr="Znalezione obrazy dla zapytania só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só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46" name="Picture 6" descr="Znalezione obrazy dla zapytania só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3768" y="4667250"/>
            <a:ext cx="4267200" cy="2190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768839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836712"/>
            <a:ext cx="8229600" cy="4525963"/>
          </a:xfrm>
        </p:spPr>
        <p:txBody>
          <a:bodyPr/>
          <a:lstStyle/>
          <a:p>
            <a:pPr marL="0" indent="0" algn="ctr">
              <a:buNone/>
            </a:pPr>
            <a:r>
              <a:rPr lang="pl-PL" b="1" dirty="0" smtClean="0">
                <a:latin typeface="Times New Roman" panose="02020603050405020304" pitchFamily="18" charset="0"/>
                <a:cs typeface="Times New Roman" panose="02020603050405020304" pitchFamily="18" charset="0"/>
              </a:rPr>
              <a:t>8. Dbaj o aktywność fizyczną</a:t>
            </a:r>
            <a:endParaRPr lang="pl-PL" b="1" dirty="0">
              <a:latin typeface="Times New Roman" panose="02020603050405020304" pitchFamily="18" charset="0"/>
              <a:cs typeface="Times New Roman" panose="02020603050405020304" pitchFamily="18" charset="0"/>
            </a:endParaRPr>
          </a:p>
        </p:txBody>
      </p:sp>
      <p:pic>
        <p:nvPicPr>
          <p:cNvPr id="11266" name="Picture 2" descr="Znalezione obrazy dla zapytania piłka nożn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1844824"/>
            <a:ext cx="5388502" cy="35887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462970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229600" cy="4525963"/>
          </a:xfrm>
        </p:spPr>
        <p:txBody>
          <a:bodyPr/>
          <a:lstStyle/>
          <a:p>
            <a:pPr marL="0" indent="0" algn="ctr">
              <a:buNone/>
            </a:pPr>
            <a:r>
              <a:rPr lang="pl-PL" b="1" dirty="0" smtClean="0">
                <a:latin typeface="Times New Roman" panose="02020603050405020304" pitchFamily="18" charset="0"/>
                <a:cs typeface="Times New Roman" panose="02020603050405020304" pitchFamily="18" charset="0"/>
              </a:rPr>
              <a:t>9. Unikaj niezdrowych przekąsek i dań typu fast food</a:t>
            </a:r>
            <a:endParaRPr lang="pl-PL" b="1" dirty="0">
              <a:latin typeface="Times New Roman" panose="02020603050405020304" pitchFamily="18" charset="0"/>
              <a:cs typeface="Times New Roman" panose="02020603050405020304" pitchFamily="18" charset="0"/>
            </a:endParaRPr>
          </a:p>
        </p:txBody>
      </p:sp>
      <p:sp>
        <p:nvSpPr>
          <p:cNvPr id="4" name="AutoShape 2" descr="Znalezione obrazy dla zapytania fast fo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fast foo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2294" name="Picture 6" descr="Znalezione obrazy dla zapytania fast foo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36912"/>
            <a:ext cx="4762500" cy="37052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8" descr="Znalezione obrazy dla zapytania chips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0" descr="Znalezione obrazy dla zapytania chips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AutoShape 12" descr="Znalezione obrazy dla zapytania chips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4" descr="Znalezione obrazy dla zapytania chips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2304" name="Picture 16" descr="Znalezione obrazy dla zapytania chips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8546" y="2276872"/>
            <a:ext cx="4277783" cy="32083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995161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ymbol zastępczy numeru slajdu 8"/>
          <p:cNvSpPr>
            <a:spLocks noGrp="1"/>
          </p:cNvSpPr>
          <p:nvPr>
            <p:ph type="sldNum" sz="quarter" idx="12"/>
          </p:nvPr>
        </p:nvSpPr>
        <p:spPr bwMode="auto">
          <a:xfrm>
            <a:off x="7183886" y="6629064"/>
            <a:ext cx="1829568" cy="22893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pl-PL" altLang="pl-PL" sz="1000" b="1" smtClean="0">
                <a:solidFill>
                  <a:schemeClr val="bg1"/>
                </a:solidFill>
                <a:latin typeface="Times New Roman" pitchFamily="18" charset="0"/>
                <a:cs typeface="Times New Roman" pitchFamily="18" charset="0"/>
              </a:rPr>
              <a:t>7</a:t>
            </a:r>
          </a:p>
        </p:txBody>
      </p:sp>
      <p:sp>
        <p:nvSpPr>
          <p:cNvPr id="17" name="Tytuł 1"/>
          <p:cNvSpPr>
            <a:spLocks noGrp="1"/>
          </p:cNvSpPr>
          <p:nvPr>
            <p:ph type="ctrTitle"/>
          </p:nvPr>
        </p:nvSpPr>
        <p:spPr>
          <a:xfrm>
            <a:off x="1" y="424756"/>
            <a:ext cx="9274546" cy="1436969"/>
          </a:xfrm>
        </p:spPr>
        <p:txBody>
          <a:bodyPr rtlCol="0">
            <a:normAutofit/>
          </a:bodyPr>
          <a:lstStyle/>
          <a:p>
            <a:pPr eaLnBrk="1" fontAlgn="auto" hangingPunct="1">
              <a:spcAft>
                <a:spcPts val="0"/>
              </a:spcAft>
              <a:defRPr/>
            </a:pPr>
            <a:r>
              <a:rPr lang="pl-PL" sz="3600" dirty="0" smtClean="0">
                <a:effectLst>
                  <a:outerShdw blurRad="38100" dist="38100" dir="2700000" algn="tl">
                    <a:srgbClr val="000000">
                      <a:alpha val="43137"/>
                    </a:srgbClr>
                  </a:outerShdw>
                </a:effectLst>
              </a:rPr>
              <a:t>   Dlaczego tak lubimy słodycze?</a:t>
            </a:r>
            <a:endParaRPr lang="pl-PL" sz="3600" dirty="0">
              <a:effectLst>
                <a:outerShdw blurRad="38100" dist="38100" dir="2700000" algn="tl">
                  <a:srgbClr val="000000">
                    <a:alpha val="43137"/>
                  </a:srgbClr>
                </a:outerShdw>
              </a:effectLst>
            </a:endParaRPr>
          </a:p>
        </p:txBody>
      </p:sp>
      <p:sp>
        <p:nvSpPr>
          <p:cNvPr id="7" name="Symbol zastępczy zawartości 2"/>
          <p:cNvSpPr txBox="1">
            <a:spLocks/>
          </p:cNvSpPr>
          <p:nvPr/>
        </p:nvSpPr>
        <p:spPr>
          <a:xfrm>
            <a:off x="218858" y="1804131"/>
            <a:ext cx="8619894" cy="4693907"/>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fontAlgn="auto">
              <a:spcBef>
                <a:spcPts val="0"/>
              </a:spcBef>
              <a:spcAft>
                <a:spcPts val="1200"/>
              </a:spcAft>
              <a:buFont typeface="Arial" pitchFamily="34" charset="0"/>
              <a:buChar char="•"/>
              <a:defRPr/>
            </a:pPr>
            <a:r>
              <a:rPr lang="pl-PL" sz="2200" dirty="0" smtClean="0">
                <a:solidFill>
                  <a:schemeClr val="tx1"/>
                </a:solidFill>
                <a:latin typeface="Times New Roman" panose="02020603050405020304" pitchFamily="18" charset="0"/>
                <a:cs typeface="Times New Roman" panose="02020603050405020304" pitchFamily="18" charset="0"/>
              </a:rPr>
              <a:t>Szybko podnoszą poziom cukru we krwi (zaspokajają uczucie głodu), ale również poziom ten szybko spada.</a:t>
            </a:r>
          </a:p>
          <a:p>
            <a:pPr algn="just" fontAlgn="auto">
              <a:spcBef>
                <a:spcPts val="0"/>
              </a:spcBef>
              <a:spcAft>
                <a:spcPts val="1200"/>
              </a:spcAft>
              <a:defRPr/>
            </a:pPr>
            <a:r>
              <a:rPr lang="pl-PL" sz="2200" dirty="0" smtClean="0">
                <a:solidFill>
                  <a:schemeClr val="tx1"/>
                </a:solidFill>
                <a:latin typeface="Times New Roman" panose="02020603050405020304" pitchFamily="18" charset="0"/>
                <a:cs typeface="Times New Roman" panose="02020603050405020304" pitchFamily="18" charset="0"/>
              </a:rPr>
              <a:t>Są często podświadomie traktowane jako wynagrodzenie lub pocieszenie w trakcie stresu, trudności, nieprzyjemności.</a:t>
            </a:r>
          </a:p>
          <a:p>
            <a:pPr algn="just" fontAlgn="auto">
              <a:spcAft>
                <a:spcPts val="0"/>
              </a:spcAft>
              <a:defRPr/>
            </a:pPr>
            <a:endParaRPr lang="pl-PL" sz="2200" dirty="0">
              <a:solidFill>
                <a:schemeClr val="tx1"/>
              </a:solidFill>
              <a:latin typeface="Times New Roman" panose="02020603050405020304" pitchFamily="18" charset="0"/>
              <a:cs typeface="Times New Roman" panose="02020603050405020304" pitchFamily="18" charset="0"/>
            </a:endParaRPr>
          </a:p>
        </p:txBody>
      </p:sp>
      <p:pic>
        <p:nvPicPr>
          <p:cNvPr id="8" name="Obraz 7"/>
          <p:cNvPicPr>
            <a:picLocks noChangeAspect="1"/>
          </p:cNvPicPr>
          <p:nvPr/>
        </p:nvPicPr>
        <p:blipFill>
          <a:blip r:embed="rId2"/>
          <a:stretch>
            <a:fillRect/>
          </a:stretch>
        </p:blipFill>
        <p:spPr>
          <a:xfrm>
            <a:off x="6053126" y="4081972"/>
            <a:ext cx="2699236" cy="24664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97854852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ymbol zastępczy numeru slajdu 8"/>
          <p:cNvSpPr>
            <a:spLocks noGrp="1"/>
          </p:cNvSpPr>
          <p:nvPr>
            <p:ph type="sldNum" sz="quarter" idx="12"/>
          </p:nvPr>
        </p:nvSpPr>
        <p:spPr bwMode="auto">
          <a:xfrm>
            <a:off x="7183886" y="6629064"/>
            <a:ext cx="1829568" cy="22893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pl-PL" altLang="pl-PL" sz="1000" b="1" smtClean="0">
                <a:solidFill>
                  <a:schemeClr val="bg1"/>
                </a:solidFill>
                <a:latin typeface="Times New Roman" pitchFamily="18" charset="0"/>
                <a:cs typeface="Times New Roman" pitchFamily="18" charset="0"/>
              </a:rPr>
              <a:t>6</a:t>
            </a:r>
          </a:p>
        </p:txBody>
      </p:sp>
      <p:sp>
        <p:nvSpPr>
          <p:cNvPr id="17" name="Tytuł 1"/>
          <p:cNvSpPr>
            <a:spLocks noGrp="1"/>
          </p:cNvSpPr>
          <p:nvPr>
            <p:ph type="ctrTitle"/>
          </p:nvPr>
        </p:nvSpPr>
        <p:spPr>
          <a:xfrm>
            <a:off x="1" y="447794"/>
            <a:ext cx="9274546" cy="1436969"/>
          </a:xfrm>
        </p:spPr>
        <p:txBody>
          <a:bodyPr rtlCol="0">
            <a:normAutofit/>
          </a:bodyPr>
          <a:lstStyle/>
          <a:p>
            <a:pPr eaLnBrk="1" fontAlgn="auto" hangingPunct="1">
              <a:spcAft>
                <a:spcPts val="0"/>
              </a:spcAft>
              <a:defRPr/>
            </a:pPr>
            <a:r>
              <a:rPr lang="pl-PL"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Coś słodkiego</a:t>
            </a:r>
            <a:endParaRPr lang="pl-PL"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294" name="Symbol zastępczy tekstu 2"/>
          <p:cNvSpPr txBox="1">
            <a:spLocks/>
          </p:cNvSpPr>
          <p:nvPr/>
        </p:nvSpPr>
        <p:spPr bwMode="auto">
          <a:xfrm>
            <a:off x="335966" y="1796932"/>
            <a:ext cx="8011318" cy="4310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361950" indent="-180975"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just" eaLnBrk="1" hangingPunct="1">
              <a:spcAft>
                <a:spcPts val="1200"/>
              </a:spcAft>
              <a:buFont typeface="Arial" charset="0"/>
              <a:buChar char="•"/>
            </a:pPr>
            <a:endParaRPr lang="pl-PL" altLang="pl-PL" sz="2200"/>
          </a:p>
        </p:txBody>
      </p:sp>
      <p:pic>
        <p:nvPicPr>
          <p:cNvPr id="9223" name="Obraz 9" descr="sl.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7108" y="4142445"/>
            <a:ext cx="4812934" cy="2267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4" name="Obraz 10" descr="imagesPM0T36WX.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97058" y="2132417"/>
            <a:ext cx="3636098" cy="1815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Obraz 12" descr="beznazwy.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484649" y="3428281"/>
            <a:ext cx="4407857" cy="316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Obraz 11" descr="beznazwy.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264087" y="1743658"/>
            <a:ext cx="3179186" cy="1580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2617415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9224"/>
                                        </p:tgtEl>
                                        <p:attrNameLst>
                                          <p:attrName>ppt_x</p:attrName>
                                        </p:attrNameLst>
                                      </p:cBhvr>
                                      <p:tavLst>
                                        <p:tav tm="0">
                                          <p:val>
                                            <p:strVal val="ppt_x"/>
                                          </p:val>
                                        </p:tav>
                                        <p:tav tm="100000">
                                          <p:val>
                                            <p:strVal val="ppt_x"/>
                                          </p:val>
                                        </p:tav>
                                      </p:tavLst>
                                    </p:anim>
                                    <p:anim calcmode="lin" valueType="num">
                                      <p:cBhvr additive="base">
                                        <p:cTn id="7" dur="500"/>
                                        <p:tgtEl>
                                          <p:spTgt spid="9224"/>
                                        </p:tgtEl>
                                        <p:attrNameLst>
                                          <p:attrName>ppt_y</p:attrName>
                                        </p:attrNameLst>
                                      </p:cBhvr>
                                      <p:tavLst>
                                        <p:tav tm="0">
                                          <p:val>
                                            <p:strVal val="ppt_y"/>
                                          </p:val>
                                        </p:tav>
                                        <p:tav tm="100000">
                                          <p:val>
                                            <p:strVal val="1+ppt_h/2"/>
                                          </p:val>
                                        </p:tav>
                                      </p:tavLst>
                                    </p:anim>
                                    <p:set>
                                      <p:cBhvr>
                                        <p:cTn id="8" dur="1" fill="hold">
                                          <p:stCondLst>
                                            <p:cond delay="499"/>
                                          </p:stCondLst>
                                        </p:cTn>
                                        <p:tgtEl>
                                          <p:spTgt spid="922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9223"/>
                                        </p:tgtEl>
                                      </p:cBhvr>
                                    </p:animEffect>
                                    <p:set>
                                      <p:cBhvr>
                                        <p:cTn id="13" dur="1" fill="hold">
                                          <p:stCondLst>
                                            <p:cond delay="499"/>
                                          </p:stCondLst>
                                        </p:cTn>
                                        <p:tgtEl>
                                          <p:spTgt spid="9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ymbol zastępczy numeru slajdu 8"/>
          <p:cNvSpPr>
            <a:spLocks noGrp="1"/>
          </p:cNvSpPr>
          <p:nvPr>
            <p:ph type="sldNum" sz="quarter" idx="12"/>
          </p:nvPr>
        </p:nvSpPr>
        <p:spPr bwMode="auto">
          <a:xfrm>
            <a:off x="7183886" y="6629064"/>
            <a:ext cx="1829568" cy="22893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pl-PL" altLang="pl-PL" sz="1000" b="1" smtClean="0">
                <a:solidFill>
                  <a:schemeClr val="bg1"/>
                </a:solidFill>
                <a:latin typeface="Times New Roman" pitchFamily="18" charset="0"/>
                <a:cs typeface="Times New Roman" pitchFamily="18" charset="0"/>
              </a:rPr>
              <a:t>13</a:t>
            </a:r>
          </a:p>
        </p:txBody>
      </p:sp>
      <p:sp>
        <p:nvSpPr>
          <p:cNvPr id="17" name="Tytuł 1"/>
          <p:cNvSpPr>
            <a:spLocks noGrp="1"/>
          </p:cNvSpPr>
          <p:nvPr>
            <p:ph type="ctrTitle"/>
          </p:nvPr>
        </p:nvSpPr>
        <p:spPr>
          <a:xfrm>
            <a:off x="1" y="424756"/>
            <a:ext cx="9274546" cy="1436969"/>
          </a:xfrm>
        </p:spPr>
        <p:txBody>
          <a:bodyPr rtlCol="0">
            <a:normAutofit/>
          </a:bodyPr>
          <a:lstStyle/>
          <a:p>
            <a:pPr eaLnBrk="1" fontAlgn="auto" hangingPunct="1">
              <a:spcAft>
                <a:spcPts val="0"/>
              </a:spcAft>
              <a:defRPr/>
            </a:pPr>
            <a:r>
              <a:rPr lang="pl-PL"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Zamiast słodkich napoi - woda</a:t>
            </a:r>
            <a:endParaRPr lang="pl-PL"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342" name="Symbol zastępczy tekstu 2"/>
          <p:cNvSpPr txBox="1">
            <a:spLocks/>
          </p:cNvSpPr>
          <p:nvPr/>
        </p:nvSpPr>
        <p:spPr bwMode="auto">
          <a:xfrm>
            <a:off x="44156" y="1808450"/>
            <a:ext cx="9013453" cy="468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pPr>
            <a:endParaRPr lang="pl-PL" altLang="pl-PL" sz="900" b="1" dirty="0">
              <a:solidFill>
                <a:srgbClr val="898989"/>
              </a:solidFill>
              <a:latin typeface="Times New Roman" panose="02020603050405020304" pitchFamily="18" charset="0"/>
              <a:cs typeface="Times New Roman" panose="02020603050405020304" pitchFamily="18" charset="0"/>
            </a:endParaRPr>
          </a:p>
          <a:p>
            <a:pPr algn="ctr" eaLnBrk="1" hangingPunct="1">
              <a:spcBef>
                <a:spcPct val="20000"/>
              </a:spcBef>
            </a:pPr>
            <a:r>
              <a:rPr lang="pl-PL" altLang="pl-PL" sz="2400" b="1" dirty="0">
                <a:latin typeface="Times New Roman" panose="02020603050405020304" pitchFamily="18" charset="0"/>
                <a:cs typeface="Times New Roman" panose="02020603050405020304" pitchFamily="18" charset="0"/>
              </a:rPr>
              <a:t>Brak wody w organizmie = spadek koncentracji</a:t>
            </a:r>
            <a:r>
              <a:rPr lang="pl-PL" altLang="pl-PL" sz="2400" dirty="0">
                <a:latin typeface="Times New Roman" panose="02020603050405020304" pitchFamily="18" charset="0"/>
                <a:cs typeface="Times New Roman" panose="02020603050405020304" pitchFamily="18" charset="0"/>
              </a:rPr>
              <a:t>, </a:t>
            </a:r>
          </a:p>
          <a:p>
            <a:pPr algn="ctr" eaLnBrk="1" hangingPunct="1">
              <a:spcBef>
                <a:spcPct val="20000"/>
              </a:spcBef>
            </a:pPr>
            <a:r>
              <a:rPr lang="pl-PL" altLang="pl-PL" sz="2200" dirty="0">
                <a:latin typeface="Times New Roman" panose="02020603050405020304" pitchFamily="18" charset="0"/>
                <a:cs typeface="Times New Roman" panose="02020603050405020304" pitchFamily="18" charset="0"/>
              </a:rPr>
              <a:t>wysychanie błon śluzowych i skóry, bóle głowy, kłopoty z trawieniem, dolegliwości sercowe.</a:t>
            </a:r>
          </a:p>
          <a:p>
            <a:pPr algn="just" eaLnBrk="1" hangingPunct="1">
              <a:lnSpc>
                <a:spcPct val="150000"/>
              </a:lnSpc>
              <a:spcBef>
                <a:spcPct val="20000"/>
              </a:spcBef>
            </a:pPr>
            <a:endParaRPr lang="pl-PL" altLang="pl-PL" sz="1500" b="1" dirty="0">
              <a:latin typeface="Times New Roman" panose="02020603050405020304" pitchFamily="18" charset="0"/>
              <a:cs typeface="Times New Roman" panose="02020603050405020304" pitchFamily="18" charset="0"/>
            </a:endParaRPr>
          </a:p>
          <a:p>
            <a:pPr algn="just" eaLnBrk="1" hangingPunct="1">
              <a:lnSpc>
                <a:spcPct val="150000"/>
              </a:lnSpc>
              <a:spcBef>
                <a:spcPct val="20000"/>
              </a:spcBef>
            </a:pPr>
            <a:endParaRPr lang="pl-PL" altLang="pl-PL" sz="1500" b="1" dirty="0">
              <a:latin typeface="Times New Roman" panose="02020603050405020304" pitchFamily="18" charset="0"/>
              <a:cs typeface="Times New Roman" panose="02020603050405020304" pitchFamily="18" charset="0"/>
            </a:endParaRPr>
          </a:p>
          <a:p>
            <a:pPr algn="ctr" eaLnBrk="1" hangingPunct="1">
              <a:lnSpc>
                <a:spcPct val="150000"/>
              </a:lnSpc>
              <a:spcBef>
                <a:spcPct val="20000"/>
              </a:spcBef>
            </a:pPr>
            <a:endParaRPr lang="pl-PL" altLang="pl-PL" sz="2000" dirty="0">
              <a:solidFill>
                <a:srgbClr val="898989"/>
              </a:solidFill>
              <a:latin typeface="Times New Roman" panose="02020603050405020304" pitchFamily="18" charset="0"/>
              <a:cs typeface="Times New Roman" panose="02020603050405020304" pitchFamily="18" charset="0"/>
            </a:endParaRPr>
          </a:p>
        </p:txBody>
      </p:sp>
      <p:pic>
        <p:nvPicPr>
          <p:cNvPr id="14345" name="Obraz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550882" y="4005064"/>
            <a:ext cx="1029230" cy="2629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435049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Znalezione obrazy dla zapytania zawartość cukru w napojac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332656"/>
            <a:ext cx="7368753" cy="6355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407553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col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3928" y="476672"/>
            <a:ext cx="6286500" cy="571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Znalezione obrazy dla zapytania sok marchwiow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08720"/>
            <a:ext cx="4762500" cy="4591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961174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ymbol zastępczy numeru slajdu 8"/>
          <p:cNvSpPr>
            <a:spLocks noGrp="1"/>
          </p:cNvSpPr>
          <p:nvPr>
            <p:ph type="sldNum" sz="quarter" idx="12"/>
          </p:nvPr>
        </p:nvSpPr>
        <p:spPr bwMode="auto">
          <a:xfrm>
            <a:off x="7183886" y="6629064"/>
            <a:ext cx="1829568" cy="22893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pl-PL" altLang="pl-PL" sz="1000" b="1" smtClean="0">
                <a:solidFill>
                  <a:schemeClr val="bg1"/>
                </a:solidFill>
                <a:latin typeface="Times New Roman" pitchFamily="18" charset="0"/>
                <a:cs typeface="Times New Roman" pitchFamily="18" charset="0"/>
              </a:rPr>
              <a:t>10</a:t>
            </a:r>
          </a:p>
        </p:txBody>
      </p:sp>
      <p:sp>
        <p:nvSpPr>
          <p:cNvPr id="17" name="Tytuł 1"/>
          <p:cNvSpPr>
            <a:spLocks noGrp="1"/>
          </p:cNvSpPr>
          <p:nvPr>
            <p:ph type="ctrTitle"/>
          </p:nvPr>
        </p:nvSpPr>
        <p:spPr>
          <a:xfrm>
            <a:off x="1" y="424756"/>
            <a:ext cx="9274546" cy="1436969"/>
          </a:xfrm>
        </p:spPr>
        <p:txBody>
          <a:bodyPr rtlCol="0">
            <a:normAutofit/>
          </a:bodyPr>
          <a:lstStyle/>
          <a:p>
            <a:pPr eaLnBrk="1" fontAlgn="auto" hangingPunct="1">
              <a:spcAft>
                <a:spcPts val="0"/>
              </a:spcAft>
              <a:defRPr/>
            </a:pPr>
            <a:r>
              <a:rPr lang="pl-PL" sz="3600" dirty="0" smtClean="0">
                <a:effectLst>
                  <a:outerShdw blurRad="38100" dist="38100" dir="2700000" algn="tl">
                    <a:srgbClr val="000000">
                      <a:alpha val="43137"/>
                    </a:srgbClr>
                  </a:outerShdw>
                </a:effectLst>
              </a:rPr>
              <a:t>      Porównanie wartości odżywczych</a:t>
            </a:r>
            <a:endParaRPr lang="pl-PL" sz="3600" dirty="0">
              <a:effectLst>
                <a:outerShdw blurRad="38100" dist="38100" dir="2700000" algn="tl">
                  <a:srgbClr val="000000">
                    <a:alpha val="43137"/>
                  </a:srgbClr>
                </a:outerShdw>
              </a:effectLst>
            </a:endParaRPr>
          </a:p>
        </p:txBody>
      </p:sp>
      <p:graphicFrame>
        <p:nvGraphicFramePr>
          <p:cNvPr id="7" name="Symbol zastępczy zawartości 3"/>
          <p:cNvGraphicFramePr>
            <a:graphicFrameLocks/>
          </p:cNvGraphicFramePr>
          <p:nvPr/>
        </p:nvGraphicFramePr>
        <p:xfrm>
          <a:off x="631614" y="1665906"/>
          <a:ext cx="8011317" cy="3788239"/>
        </p:xfrm>
        <a:graphic>
          <a:graphicData uri="http://schemas.openxmlformats.org/drawingml/2006/table">
            <a:tbl>
              <a:tblPr firstRow="1" bandRow="1">
                <a:tableStyleId>{5C22544A-7EE6-4342-B048-85BDC9FD1C3A}</a:tableStyleId>
              </a:tblPr>
              <a:tblGrid>
                <a:gridCol w="2670439"/>
                <a:gridCol w="2670439"/>
                <a:gridCol w="2670439"/>
              </a:tblGrid>
              <a:tr h="541177">
                <a:tc>
                  <a:txBody>
                    <a:bodyPr/>
                    <a:lstStyle/>
                    <a:p>
                      <a:endParaRPr lang="pl-PL" sz="1600" dirty="0"/>
                    </a:p>
                  </a:txBody>
                  <a:tcPr marL="110579" marR="110579" marT="41470" marB="41470">
                    <a:solidFill>
                      <a:srgbClr val="BAE18F"/>
                    </a:solidFill>
                  </a:tcPr>
                </a:tc>
                <a:tc>
                  <a:txBody>
                    <a:bodyPr/>
                    <a:lstStyle/>
                    <a:p>
                      <a:pPr algn="ctr"/>
                      <a:r>
                        <a:rPr lang="pl-PL" sz="1600" baseline="0" dirty="0" smtClean="0">
                          <a:solidFill>
                            <a:schemeClr val="tx1"/>
                          </a:solidFill>
                        </a:rPr>
                        <a:t>Cheesburger</a:t>
                      </a:r>
                      <a:endParaRPr lang="pl-PL" sz="1600" baseline="0" dirty="0">
                        <a:solidFill>
                          <a:schemeClr val="tx1"/>
                        </a:solidFill>
                      </a:endParaRPr>
                    </a:p>
                  </a:txBody>
                  <a:tcPr marL="110579" marR="110579" marT="41470" marB="41470" anchor="ctr">
                    <a:solidFill>
                      <a:srgbClr val="BAE18F"/>
                    </a:solidFill>
                  </a:tcPr>
                </a:tc>
                <a:tc>
                  <a:txBody>
                    <a:bodyPr/>
                    <a:lstStyle/>
                    <a:p>
                      <a:pPr algn="ctr"/>
                      <a:r>
                        <a:rPr lang="pl-PL" sz="1600" baseline="0" dirty="0" smtClean="0">
                          <a:solidFill>
                            <a:schemeClr val="tx1"/>
                          </a:solidFill>
                        </a:rPr>
                        <a:t>Kanapka</a:t>
                      </a:r>
                      <a:endParaRPr lang="pl-PL" sz="1600" baseline="0" dirty="0">
                        <a:solidFill>
                          <a:schemeClr val="tx1"/>
                        </a:solidFill>
                      </a:endParaRPr>
                    </a:p>
                  </a:txBody>
                  <a:tcPr marL="110579" marR="110579" marT="41470" marB="41470" anchor="ctr">
                    <a:solidFill>
                      <a:srgbClr val="BAE18F"/>
                    </a:solidFill>
                  </a:tcPr>
                </a:tc>
              </a:tr>
              <a:tr h="541177">
                <a:tc>
                  <a:txBody>
                    <a:bodyPr/>
                    <a:lstStyle/>
                    <a:p>
                      <a:pPr algn="ctr"/>
                      <a:r>
                        <a:rPr lang="pl-PL" sz="1600" dirty="0" smtClean="0"/>
                        <a:t>Energia [kcal]</a:t>
                      </a:r>
                      <a:endParaRPr lang="pl-PL" sz="1600" dirty="0"/>
                    </a:p>
                  </a:txBody>
                  <a:tcPr marL="110579" marR="110579" marT="41470" marB="41470" anchor="ctr">
                    <a:solidFill>
                      <a:srgbClr val="D0EBB3"/>
                    </a:solidFill>
                  </a:tcPr>
                </a:tc>
                <a:tc>
                  <a:txBody>
                    <a:bodyPr/>
                    <a:lstStyle/>
                    <a:p>
                      <a:pPr algn="ctr"/>
                      <a:r>
                        <a:rPr lang="pl-PL" sz="1600" dirty="0" smtClean="0">
                          <a:solidFill>
                            <a:srgbClr val="FF0000"/>
                          </a:solidFill>
                        </a:rPr>
                        <a:t>300</a:t>
                      </a:r>
                      <a:endParaRPr lang="pl-PL" sz="1600" dirty="0">
                        <a:solidFill>
                          <a:srgbClr val="FF0000"/>
                        </a:solidFill>
                      </a:endParaRPr>
                    </a:p>
                  </a:txBody>
                  <a:tcPr marL="110579" marR="110579" marT="41470" marB="41470" anchor="ctr">
                    <a:solidFill>
                      <a:srgbClr val="D0EBB3"/>
                    </a:solidFill>
                  </a:tcPr>
                </a:tc>
                <a:tc>
                  <a:txBody>
                    <a:bodyPr/>
                    <a:lstStyle/>
                    <a:p>
                      <a:pPr algn="ctr"/>
                      <a:r>
                        <a:rPr lang="pl-PL" sz="1600" dirty="0" smtClean="0"/>
                        <a:t>140</a:t>
                      </a:r>
                      <a:endParaRPr lang="pl-PL" sz="1600" dirty="0"/>
                    </a:p>
                  </a:txBody>
                  <a:tcPr marL="110579" marR="110579" marT="41470" marB="41470" anchor="ctr">
                    <a:solidFill>
                      <a:srgbClr val="D0EBB3"/>
                    </a:solidFill>
                  </a:tcPr>
                </a:tc>
              </a:tr>
              <a:tr h="541177">
                <a:tc>
                  <a:txBody>
                    <a:bodyPr/>
                    <a:lstStyle/>
                    <a:p>
                      <a:pPr algn="ctr"/>
                      <a:r>
                        <a:rPr lang="pl-PL" sz="1600" dirty="0" smtClean="0"/>
                        <a:t>Białko [g]</a:t>
                      </a:r>
                      <a:endParaRPr lang="pl-PL" sz="1600" dirty="0"/>
                    </a:p>
                  </a:txBody>
                  <a:tcPr marL="110579" marR="110579" marT="41470" marB="41470" anchor="ctr"/>
                </a:tc>
                <a:tc>
                  <a:txBody>
                    <a:bodyPr/>
                    <a:lstStyle/>
                    <a:p>
                      <a:pPr algn="ctr"/>
                      <a:r>
                        <a:rPr lang="pl-PL" sz="1600" dirty="0" smtClean="0"/>
                        <a:t>16</a:t>
                      </a:r>
                      <a:endParaRPr lang="pl-PL" sz="1600" dirty="0"/>
                    </a:p>
                  </a:txBody>
                  <a:tcPr marL="110579" marR="110579" marT="41470" marB="41470" anchor="ctr"/>
                </a:tc>
                <a:tc>
                  <a:txBody>
                    <a:bodyPr/>
                    <a:lstStyle/>
                    <a:p>
                      <a:pPr algn="ctr"/>
                      <a:r>
                        <a:rPr lang="pl-PL" sz="1600" dirty="0" smtClean="0"/>
                        <a:t>8</a:t>
                      </a:r>
                      <a:endParaRPr lang="pl-PL" sz="1600" dirty="0"/>
                    </a:p>
                  </a:txBody>
                  <a:tcPr marL="110579" marR="110579" marT="41470" marB="41470" anchor="ctr"/>
                </a:tc>
              </a:tr>
              <a:tr h="541177">
                <a:tc>
                  <a:txBody>
                    <a:bodyPr/>
                    <a:lstStyle/>
                    <a:p>
                      <a:pPr algn="ctr"/>
                      <a:r>
                        <a:rPr lang="pl-PL" sz="1600" dirty="0" smtClean="0"/>
                        <a:t>Węglowodany [g]</a:t>
                      </a:r>
                      <a:endParaRPr lang="pl-PL" sz="1600" dirty="0"/>
                    </a:p>
                  </a:txBody>
                  <a:tcPr marL="110579" marR="110579" marT="41470" marB="41470" anchor="ctr">
                    <a:solidFill>
                      <a:srgbClr val="D0EBB3"/>
                    </a:solidFill>
                  </a:tcPr>
                </a:tc>
                <a:tc>
                  <a:txBody>
                    <a:bodyPr/>
                    <a:lstStyle/>
                    <a:p>
                      <a:pPr algn="ctr"/>
                      <a:r>
                        <a:rPr lang="pl-PL" sz="1600" dirty="0" smtClean="0">
                          <a:solidFill>
                            <a:srgbClr val="FF0000"/>
                          </a:solidFill>
                        </a:rPr>
                        <a:t>30</a:t>
                      </a:r>
                      <a:endParaRPr lang="pl-PL" sz="1600" dirty="0">
                        <a:solidFill>
                          <a:srgbClr val="FF0000"/>
                        </a:solidFill>
                      </a:endParaRPr>
                    </a:p>
                  </a:txBody>
                  <a:tcPr marL="110579" marR="110579" marT="41470" marB="41470" anchor="ctr">
                    <a:solidFill>
                      <a:srgbClr val="D0EBB3"/>
                    </a:solidFill>
                  </a:tcPr>
                </a:tc>
                <a:tc>
                  <a:txBody>
                    <a:bodyPr/>
                    <a:lstStyle/>
                    <a:p>
                      <a:pPr algn="ctr"/>
                      <a:r>
                        <a:rPr lang="pl-PL" sz="1600" dirty="0" smtClean="0"/>
                        <a:t>22</a:t>
                      </a:r>
                      <a:endParaRPr lang="pl-PL" sz="1600" dirty="0"/>
                    </a:p>
                  </a:txBody>
                  <a:tcPr marL="110579" marR="110579" marT="41470" marB="41470" anchor="ctr">
                    <a:solidFill>
                      <a:srgbClr val="D0EBB3"/>
                    </a:solidFill>
                  </a:tcPr>
                </a:tc>
              </a:tr>
              <a:tr h="541177">
                <a:tc>
                  <a:txBody>
                    <a:bodyPr/>
                    <a:lstStyle/>
                    <a:p>
                      <a:pPr algn="ctr"/>
                      <a:r>
                        <a:rPr lang="pl-PL" sz="1600" dirty="0" smtClean="0"/>
                        <a:t>Tłuszcz [g]</a:t>
                      </a:r>
                      <a:endParaRPr lang="pl-PL" sz="1600" dirty="0"/>
                    </a:p>
                  </a:txBody>
                  <a:tcPr marL="110579" marR="110579" marT="41470" marB="41470" anchor="ctr"/>
                </a:tc>
                <a:tc>
                  <a:txBody>
                    <a:bodyPr/>
                    <a:lstStyle/>
                    <a:p>
                      <a:pPr algn="ctr"/>
                      <a:r>
                        <a:rPr lang="pl-PL" sz="1600" dirty="0" smtClean="0">
                          <a:solidFill>
                            <a:srgbClr val="FF0000"/>
                          </a:solidFill>
                        </a:rPr>
                        <a:t>13</a:t>
                      </a:r>
                      <a:endParaRPr lang="pl-PL" sz="1600" dirty="0">
                        <a:solidFill>
                          <a:srgbClr val="FF0000"/>
                        </a:solidFill>
                      </a:endParaRPr>
                    </a:p>
                  </a:txBody>
                  <a:tcPr marL="110579" marR="110579" marT="41470" marB="41470" anchor="ctr"/>
                </a:tc>
                <a:tc>
                  <a:txBody>
                    <a:bodyPr/>
                    <a:lstStyle/>
                    <a:p>
                      <a:pPr algn="ctr"/>
                      <a:r>
                        <a:rPr lang="pl-PL" sz="1600" dirty="0" smtClean="0"/>
                        <a:t>1-2</a:t>
                      </a:r>
                      <a:endParaRPr lang="pl-PL" sz="1600" dirty="0"/>
                    </a:p>
                  </a:txBody>
                  <a:tcPr marL="110579" marR="110579" marT="41470" marB="41470" anchor="ctr"/>
                </a:tc>
              </a:tr>
              <a:tr h="541177">
                <a:tc>
                  <a:txBody>
                    <a:bodyPr/>
                    <a:lstStyle/>
                    <a:p>
                      <a:pPr algn="ctr"/>
                      <a:r>
                        <a:rPr lang="pl-PL" sz="1600" dirty="0" smtClean="0"/>
                        <a:t>Błonnik [g]</a:t>
                      </a:r>
                      <a:endParaRPr lang="pl-PL" sz="1600" dirty="0"/>
                    </a:p>
                  </a:txBody>
                  <a:tcPr marL="110579" marR="110579" marT="41470" marB="41470" anchor="ctr">
                    <a:solidFill>
                      <a:srgbClr val="D0EBB3"/>
                    </a:solidFill>
                  </a:tcPr>
                </a:tc>
                <a:tc>
                  <a:txBody>
                    <a:bodyPr/>
                    <a:lstStyle/>
                    <a:p>
                      <a:pPr algn="ctr"/>
                      <a:r>
                        <a:rPr lang="pl-PL" sz="1600" dirty="0" smtClean="0"/>
                        <a:t>2</a:t>
                      </a:r>
                      <a:endParaRPr lang="pl-PL" sz="1600" dirty="0"/>
                    </a:p>
                  </a:txBody>
                  <a:tcPr marL="110579" marR="110579" marT="41470" marB="41470" anchor="ctr">
                    <a:solidFill>
                      <a:srgbClr val="D0EBB3"/>
                    </a:solidFill>
                  </a:tcPr>
                </a:tc>
                <a:tc>
                  <a:txBody>
                    <a:bodyPr/>
                    <a:lstStyle/>
                    <a:p>
                      <a:pPr algn="ctr"/>
                      <a:r>
                        <a:rPr lang="pl-PL" sz="1600" dirty="0" smtClean="0">
                          <a:solidFill>
                            <a:srgbClr val="FF0000"/>
                          </a:solidFill>
                        </a:rPr>
                        <a:t>5</a:t>
                      </a:r>
                      <a:endParaRPr lang="pl-PL" sz="1600" dirty="0">
                        <a:solidFill>
                          <a:srgbClr val="FF0000"/>
                        </a:solidFill>
                      </a:endParaRPr>
                    </a:p>
                  </a:txBody>
                  <a:tcPr marL="110579" marR="110579" marT="41470" marB="41470" anchor="ctr">
                    <a:solidFill>
                      <a:srgbClr val="D0EBB3"/>
                    </a:solidFill>
                  </a:tcPr>
                </a:tc>
              </a:tr>
              <a:tr h="541177">
                <a:tc>
                  <a:txBody>
                    <a:bodyPr/>
                    <a:lstStyle/>
                    <a:p>
                      <a:pPr algn="ctr"/>
                      <a:r>
                        <a:rPr lang="pl-PL" sz="1600" dirty="0" smtClean="0"/>
                        <a:t>Sól [g]</a:t>
                      </a:r>
                      <a:endParaRPr lang="pl-PL" sz="1600" dirty="0"/>
                    </a:p>
                  </a:txBody>
                  <a:tcPr marL="110579" marR="110579" marT="41470" marB="41470" anchor="ctr"/>
                </a:tc>
                <a:tc>
                  <a:txBody>
                    <a:bodyPr/>
                    <a:lstStyle/>
                    <a:p>
                      <a:pPr algn="ctr"/>
                      <a:r>
                        <a:rPr lang="pl-PL" sz="1600" dirty="0" smtClean="0">
                          <a:solidFill>
                            <a:srgbClr val="FF0000"/>
                          </a:solidFill>
                        </a:rPr>
                        <a:t>1,7</a:t>
                      </a:r>
                      <a:r>
                        <a:rPr lang="pl-PL" sz="1600" dirty="0" smtClean="0"/>
                        <a:t> </a:t>
                      </a:r>
                      <a:r>
                        <a:rPr lang="pl-PL" sz="1600" dirty="0" smtClean="0">
                          <a:solidFill>
                            <a:srgbClr val="FF0000"/>
                          </a:solidFill>
                        </a:rPr>
                        <a:t>(34% GDA!)</a:t>
                      </a:r>
                      <a:endParaRPr lang="pl-PL" sz="1600" dirty="0">
                        <a:solidFill>
                          <a:srgbClr val="FF0000"/>
                        </a:solidFill>
                      </a:endParaRPr>
                    </a:p>
                  </a:txBody>
                  <a:tcPr marL="110579" marR="110579" marT="41470" marB="41470" anchor="ctr"/>
                </a:tc>
                <a:tc>
                  <a:txBody>
                    <a:bodyPr/>
                    <a:lstStyle/>
                    <a:p>
                      <a:pPr algn="ctr"/>
                      <a:r>
                        <a:rPr lang="pl-PL" sz="1600" dirty="0" smtClean="0"/>
                        <a:t>0,5</a:t>
                      </a:r>
                      <a:endParaRPr lang="pl-PL" sz="1600" dirty="0"/>
                    </a:p>
                  </a:txBody>
                  <a:tcPr marL="110579" marR="110579" marT="41470" marB="41470" anchor="ctr"/>
                </a:tc>
              </a:tr>
            </a:tbl>
          </a:graphicData>
        </a:graphic>
      </p:graphicFrame>
      <p:pic>
        <p:nvPicPr>
          <p:cNvPr id="17448" name="Picture 37" descr="Cheesburg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43777" y="5454148"/>
            <a:ext cx="1798852" cy="1148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49" name="Obraz 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06880" y="5554937"/>
            <a:ext cx="2351752" cy="947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07524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zdrowe i niezdrowe jedzeni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05967"/>
            <a:ext cx="8064896" cy="6527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106834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Dietetyk? </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lstStyle/>
          <a:p>
            <a:pPr marL="0" indent="0" algn="ctr">
              <a:buNone/>
            </a:pPr>
            <a:r>
              <a:rPr lang="pl-PL" altLang="pl-PL" b="1" dirty="0" smtClean="0">
                <a:latin typeface="Times New Roman" pitchFamily="18" charset="0"/>
                <a:cs typeface="Times New Roman" pitchFamily="18" charset="0"/>
              </a:rPr>
              <a:t>Dietetyk</a:t>
            </a:r>
            <a:r>
              <a:rPr lang="pl-PL" altLang="pl-PL" dirty="0" smtClean="0">
                <a:latin typeface="Times New Roman" pitchFamily="18" charset="0"/>
                <a:cs typeface="Times New Roman" pitchFamily="18" charset="0"/>
              </a:rPr>
              <a:t> – osoba, która prowadzi terapie dietetyczne, zachęca do zmiany nawyków żywieniowych, szerzy wiedzę na temat profilaktyki zdrowotnej oraz wspomaga leczenie dietetyczne wielu chorób.</a:t>
            </a:r>
          </a:p>
          <a:p>
            <a:pPr marL="0" indent="0">
              <a:buNone/>
            </a:pPr>
            <a:endParaRPr lang="pl-PL" dirty="0"/>
          </a:p>
        </p:txBody>
      </p:sp>
      <p:pic>
        <p:nvPicPr>
          <p:cNvPr id="3074" name="Picture 2" descr="Znalezione obrazy dla zapytania dietety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55776" y="4217406"/>
            <a:ext cx="3661420" cy="2618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655033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Oblicz swoje BMI</a:t>
            </a:r>
            <a:endParaRPr lang="pl-PL" dirty="0"/>
          </a:p>
        </p:txBody>
      </p:sp>
      <p:pic>
        <p:nvPicPr>
          <p:cNvPr id="16386" name="Picture 2" descr="tabela rozszerzona Body Mass Index"/>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75121"/>
            <a:ext cx="9144000" cy="480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257490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Którą drogę wybierzesz?</a:t>
            </a:r>
            <a:endParaRPr lang="pl-PL" dirty="0">
              <a:latin typeface="Times New Roman" panose="02020603050405020304" pitchFamily="18" charset="0"/>
              <a:cs typeface="Times New Roman" panose="02020603050405020304" pitchFamily="18" charset="0"/>
            </a:endParaRPr>
          </a:p>
        </p:txBody>
      </p:sp>
      <p:pic>
        <p:nvPicPr>
          <p:cNvPr id="27650" name="Picture 2" descr="Znalezione obrazy dla zapytania otyłe dziec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7458" y="1412776"/>
            <a:ext cx="7620000" cy="5086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441954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Pytania????</a:t>
            </a:r>
            <a:endParaRPr lang="pl-PL" dirty="0">
              <a:latin typeface="Times New Roman" panose="02020603050405020304" pitchFamily="18" charset="0"/>
              <a:cs typeface="Times New Roman" panose="02020603050405020304" pitchFamily="18" charset="0"/>
            </a:endParaRPr>
          </a:p>
        </p:txBody>
      </p:sp>
      <p:sp>
        <p:nvSpPr>
          <p:cNvPr id="4" name="AutoShape 2" descr="Znalezione obrazy dla zapytania pyt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pytan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8678" name="Picture 6" descr="Znalezione obrazy dla zapytania pytan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582" y="1772816"/>
            <a:ext cx="8526863" cy="4104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484791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Dziękuję za uwagę!!</a:t>
            </a:r>
            <a:endParaRPr lang="pl-PL" dirty="0">
              <a:latin typeface="Times New Roman" panose="02020603050405020304" pitchFamily="18" charset="0"/>
              <a:cs typeface="Times New Roman" panose="02020603050405020304" pitchFamily="18" charset="0"/>
            </a:endParaRPr>
          </a:p>
        </p:txBody>
      </p:sp>
      <p:sp>
        <p:nvSpPr>
          <p:cNvPr id="4" name="AutoShape 2" descr="Znalezione obrazy dla zapytania dziekuję za uwagę"/>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dziekuję za uwagę"/>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9702" name="Picture 6" descr="Znalezione obrazy dla zapytania dziękuję za uw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340768"/>
            <a:ext cx="6696744" cy="4902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210340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anose="02020603050405020304" pitchFamily="18" charset="0"/>
                <a:cs typeface="Times New Roman" panose="02020603050405020304" pitchFamily="18" charset="0"/>
              </a:rPr>
              <a:t>Co to jest zdrowe odżywiania- burza mózgów</a:t>
            </a:r>
            <a:endParaRPr lang="pl-PL" dirty="0">
              <a:latin typeface="Times New Roman" panose="02020603050405020304" pitchFamily="18" charset="0"/>
              <a:cs typeface="Times New Roman" panose="02020603050405020304" pitchFamily="18" charset="0"/>
            </a:endParaRPr>
          </a:p>
        </p:txBody>
      </p:sp>
      <p:pic>
        <p:nvPicPr>
          <p:cNvPr id="1026" name="Picture 2" descr="Znalezione obrazy dla zapytania zdrowe i niezdrowe jedzeni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2204864"/>
            <a:ext cx="7848872" cy="39416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846511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Zasady zdrowego żywienia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467544" y="1196752"/>
            <a:ext cx="8229600" cy="4525963"/>
          </a:xfrm>
        </p:spPr>
        <p:txBody>
          <a:bodyPr>
            <a:normAutofit/>
          </a:bodyPr>
          <a:lstStyle/>
          <a:p>
            <a:pPr marL="0" indent="0" algn="ctr">
              <a:buNone/>
            </a:pPr>
            <a:r>
              <a:rPr lang="pl-PL" dirty="0" smtClean="0">
                <a:latin typeface="Times New Roman" panose="02020603050405020304" pitchFamily="18" charset="0"/>
                <a:cs typeface="Times New Roman" panose="02020603050405020304" pitchFamily="18" charset="0"/>
              </a:rPr>
              <a:t>1</a:t>
            </a:r>
            <a:r>
              <a:rPr lang="pl-PL" b="1" dirty="0" smtClean="0">
                <a:latin typeface="Times New Roman" panose="02020603050405020304" pitchFamily="18" charset="0"/>
                <a:cs typeface="Times New Roman" panose="02020603050405020304" pitchFamily="18" charset="0"/>
              </a:rPr>
              <a:t>. Odżywiaj </a:t>
            </a:r>
            <a:r>
              <a:rPr lang="pl-PL" b="1" dirty="0">
                <a:latin typeface="Times New Roman" panose="02020603050405020304" pitchFamily="18" charset="0"/>
                <a:cs typeface="Times New Roman" panose="02020603050405020304" pitchFamily="18" charset="0"/>
              </a:rPr>
              <a:t>się regularnie</a:t>
            </a:r>
          </a:p>
          <a:p>
            <a:pPr marL="0" indent="0" algn="ctr">
              <a:buNone/>
            </a:pPr>
            <a:r>
              <a:rPr lang="pl-PL" dirty="0" smtClean="0">
                <a:latin typeface="Times New Roman" panose="02020603050405020304" pitchFamily="18" charset="0"/>
                <a:cs typeface="Times New Roman" panose="02020603050405020304" pitchFamily="18" charset="0"/>
              </a:rPr>
              <a:t>Regularne </a:t>
            </a:r>
            <a:r>
              <a:rPr lang="pl-PL" dirty="0">
                <a:latin typeface="Times New Roman" panose="02020603050405020304" pitchFamily="18" charset="0"/>
                <a:cs typeface="Times New Roman" panose="02020603050405020304" pitchFamily="18" charset="0"/>
              </a:rPr>
              <a:t>spożywanie posiłków zapewnia stały dopływ glukozy do organizmu i zabezpiecza nas przed nagłym i nieprzyjemnym uczuciem głodu, nad którym trudno zapanować. W ten sposób bronimy się przed spożywaniem dużych posiłków zawierających nadmiar </a:t>
            </a:r>
            <a:r>
              <a:rPr lang="pl-PL" dirty="0" smtClean="0">
                <a:latin typeface="Times New Roman" panose="02020603050405020304" pitchFamily="18" charset="0"/>
                <a:cs typeface="Times New Roman" panose="02020603050405020304" pitchFamily="18" charset="0"/>
              </a:rPr>
              <a:t>kalorii. </a:t>
            </a:r>
            <a:endParaRPr lang="pl-PL" dirty="0">
              <a:latin typeface="Times New Roman" panose="02020603050405020304" pitchFamily="18" charset="0"/>
              <a:cs typeface="Times New Roman" panose="02020603050405020304" pitchFamily="18" charset="0"/>
            </a:endParaRPr>
          </a:p>
        </p:txBody>
      </p:sp>
      <p:pic>
        <p:nvPicPr>
          <p:cNvPr id="4098" name="Picture 2" descr="Znalezione obrazy dla zapytania regularne posiłk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56731" y="4797152"/>
            <a:ext cx="2926148" cy="19140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655658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476672"/>
            <a:ext cx="8229600" cy="4525963"/>
          </a:xfrm>
        </p:spPr>
        <p:txBody>
          <a:bodyPr/>
          <a:lstStyle/>
          <a:p>
            <a:pPr marL="0" indent="0" algn="ctr">
              <a:buNone/>
            </a:pPr>
            <a:r>
              <a:rPr lang="pl-PL" dirty="0" smtClean="0">
                <a:latin typeface="Times New Roman" panose="02020603050405020304" pitchFamily="18" charset="0"/>
                <a:cs typeface="Times New Roman" panose="02020603050405020304" pitchFamily="18" charset="0"/>
              </a:rPr>
              <a:t>2. </a:t>
            </a:r>
            <a:r>
              <a:rPr lang="pl-PL" b="1" dirty="0" smtClean="0">
                <a:latin typeface="Times New Roman" panose="02020603050405020304" pitchFamily="18" charset="0"/>
                <a:cs typeface="Times New Roman" panose="02020603050405020304" pitchFamily="18" charset="0"/>
              </a:rPr>
              <a:t>Dbaj </a:t>
            </a:r>
            <a:r>
              <a:rPr lang="pl-PL" b="1" dirty="0">
                <a:latin typeface="Times New Roman" panose="02020603050405020304" pitchFamily="18" charset="0"/>
                <a:cs typeface="Times New Roman" panose="02020603050405020304" pitchFamily="18" charset="0"/>
              </a:rPr>
              <a:t>o różnorodność posiłków</a:t>
            </a:r>
          </a:p>
          <a:p>
            <a:pPr marL="0" indent="0" algn="ctr">
              <a:buNone/>
            </a:pPr>
            <a:r>
              <a:rPr lang="pl-PL" dirty="0">
                <a:latin typeface="Times New Roman" panose="02020603050405020304" pitchFamily="18" charset="0"/>
                <a:cs typeface="Times New Roman" panose="02020603050405020304" pitchFamily="18" charset="0"/>
              </a:rPr>
              <a:t>Im bardziej różnorodna będzie dieta, tym więcej substancji odżywczych, witamin i składników mineralnych zostanie dostarczonych do organizmu.</a:t>
            </a:r>
          </a:p>
        </p:txBody>
      </p:sp>
      <p:pic>
        <p:nvPicPr>
          <p:cNvPr id="5122" name="Picture 2" descr="Znalezione obrazy dla zapytania różnorodność posiłkó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3108908"/>
            <a:ext cx="3807404" cy="37554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723847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548680"/>
            <a:ext cx="8229600" cy="4525963"/>
          </a:xfrm>
        </p:spPr>
        <p:txBody>
          <a:bodyPr/>
          <a:lstStyle/>
          <a:p>
            <a:pPr marL="0" indent="0" algn="ctr">
              <a:buNone/>
            </a:pPr>
            <a:r>
              <a:rPr lang="pl-PL" b="1" dirty="0" smtClean="0">
                <a:latin typeface="Times New Roman" panose="02020603050405020304" pitchFamily="18" charset="0"/>
                <a:cs typeface="Times New Roman" panose="02020603050405020304" pitchFamily="18" charset="0"/>
              </a:rPr>
              <a:t>3. Unikaj </a:t>
            </a:r>
            <a:r>
              <a:rPr lang="pl-PL" b="1" dirty="0">
                <a:latin typeface="Times New Roman" panose="02020603050405020304" pitchFamily="18" charset="0"/>
                <a:cs typeface="Times New Roman" panose="02020603050405020304" pitchFamily="18" charset="0"/>
              </a:rPr>
              <a:t>nadmiernych ilości tłuszczu i cholesterolu</a:t>
            </a:r>
          </a:p>
          <a:p>
            <a:pPr marL="0" indent="0" algn="ctr">
              <a:buNone/>
            </a:pPr>
            <a:endParaRPr lang="pl-PL" dirty="0">
              <a:latin typeface="Times New Roman" panose="02020603050405020304" pitchFamily="18" charset="0"/>
              <a:cs typeface="Times New Roman" panose="02020603050405020304" pitchFamily="18" charset="0"/>
            </a:endParaRPr>
          </a:p>
        </p:txBody>
      </p:sp>
      <p:pic>
        <p:nvPicPr>
          <p:cNvPr id="6146" name="Picture 2" descr="Znalezione obrazy dla zapytania tłuszcz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7322" y="3212976"/>
            <a:ext cx="6192688" cy="27563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30313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0"/>
            <a:ext cx="8229600" cy="4525963"/>
          </a:xfrm>
        </p:spPr>
        <p:txBody>
          <a:bodyPr>
            <a:normAutofit fontScale="92500"/>
          </a:bodyPr>
          <a:lstStyle/>
          <a:p>
            <a:pPr marL="0" indent="0" algn="ctr">
              <a:buNone/>
            </a:pPr>
            <a:r>
              <a:rPr lang="pl-PL" dirty="0" smtClean="0">
                <a:latin typeface="Times New Roman" panose="02020603050405020304" pitchFamily="18" charset="0"/>
                <a:cs typeface="Times New Roman" panose="02020603050405020304" pitchFamily="18" charset="0"/>
              </a:rPr>
              <a:t>4. </a:t>
            </a:r>
            <a:r>
              <a:rPr lang="pl-PL" b="1" dirty="0" smtClean="0">
                <a:latin typeface="Times New Roman" panose="02020603050405020304" pitchFamily="18" charset="0"/>
                <a:cs typeface="Times New Roman" panose="02020603050405020304" pitchFamily="18" charset="0"/>
              </a:rPr>
              <a:t>Spożywaj </a:t>
            </a:r>
            <a:r>
              <a:rPr lang="pl-PL" b="1" dirty="0">
                <a:latin typeface="Times New Roman" panose="02020603050405020304" pitchFamily="18" charset="0"/>
                <a:cs typeface="Times New Roman" panose="02020603050405020304" pitchFamily="18" charset="0"/>
              </a:rPr>
              <a:t>dużo warzyw i owoców</a:t>
            </a:r>
          </a:p>
          <a:p>
            <a:pPr marL="0" indent="0" algn="ctr">
              <a:buNone/>
            </a:pPr>
            <a:r>
              <a:rPr lang="pl-PL" dirty="0">
                <a:latin typeface="Times New Roman" panose="02020603050405020304" pitchFamily="18" charset="0"/>
                <a:cs typeface="Times New Roman" panose="02020603050405020304" pitchFamily="18" charset="0"/>
              </a:rPr>
              <a:t>Warzywa i owoce to bardzo dobre źródło licznych witamin i składników mineralnych. Znajduje się w nich również szereg związków mniej poznanych, takich jak </a:t>
            </a:r>
            <a:r>
              <a:rPr lang="pl-PL" dirty="0" err="1">
                <a:latin typeface="Times New Roman" panose="02020603050405020304" pitchFamily="18" charset="0"/>
                <a:cs typeface="Times New Roman" panose="02020603050405020304" pitchFamily="18" charset="0"/>
              </a:rPr>
              <a:t>polifenole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bioflawonoidy</a:t>
            </a:r>
            <a:r>
              <a:rPr lang="pl-PL" dirty="0">
                <a:latin typeface="Times New Roman" panose="02020603050405020304" pitchFamily="18" charset="0"/>
                <a:cs typeface="Times New Roman" panose="02020603050405020304" pitchFamily="18" charset="0"/>
              </a:rPr>
              <a:t>. Zwłaszcza warzywa, z uwagi na dużą zawartość błonnika pokarmowego rozpuszczalnego w wodzie i wody, ale małą zawartość tłuszczu – powinny się znaleźć w trzech głównych posiłkach.</a:t>
            </a:r>
          </a:p>
          <a:p>
            <a:pPr marL="0" indent="0" algn="ctr">
              <a:buNone/>
            </a:pPr>
            <a:endParaRPr lang="pl-PL" dirty="0">
              <a:latin typeface="Times New Roman" panose="02020603050405020304" pitchFamily="18" charset="0"/>
              <a:cs typeface="Times New Roman" panose="02020603050405020304" pitchFamily="18" charset="0"/>
            </a:endParaRPr>
          </a:p>
        </p:txBody>
      </p:sp>
      <p:sp>
        <p:nvSpPr>
          <p:cNvPr id="4" name="AutoShape 2" descr="Znalezione obrazy dla zapytania owoce i warzyw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owoce i warzyw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174" name="Picture 6" descr="Znalezione obrazy dla zapytania owoce i warzyw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4441952"/>
            <a:ext cx="4180359" cy="24054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863366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0"/>
            <a:ext cx="8229600" cy="4525963"/>
          </a:xfrm>
        </p:spPr>
        <p:txBody>
          <a:bodyPr/>
          <a:lstStyle/>
          <a:p>
            <a:pPr marL="0" indent="0" algn="ctr">
              <a:buNone/>
            </a:pPr>
            <a:r>
              <a:rPr lang="pl-PL" dirty="0" smtClean="0">
                <a:latin typeface="Times New Roman" panose="02020603050405020304" pitchFamily="18" charset="0"/>
                <a:cs typeface="Times New Roman" panose="02020603050405020304" pitchFamily="18" charset="0"/>
              </a:rPr>
              <a:t>5</a:t>
            </a:r>
            <a:r>
              <a:rPr lang="pl-PL" b="1" dirty="0" smtClean="0">
                <a:latin typeface="Times New Roman" panose="02020603050405020304" pitchFamily="18" charset="0"/>
                <a:cs typeface="Times New Roman" panose="02020603050405020304" pitchFamily="18" charset="0"/>
              </a:rPr>
              <a:t>. Spożywaj </a:t>
            </a:r>
            <a:r>
              <a:rPr lang="pl-PL" b="1" dirty="0">
                <a:latin typeface="Times New Roman" panose="02020603050405020304" pitchFamily="18" charset="0"/>
                <a:cs typeface="Times New Roman" panose="02020603050405020304" pitchFamily="18" charset="0"/>
              </a:rPr>
              <a:t>zdrowe węglowodany i nasiona roślin strączkowych</a:t>
            </a:r>
          </a:p>
          <a:p>
            <a:pPr marL="0" indent="0" algn="ctr">
              <a:buNone/>
            </a:pPr>
            <a:r>
              <a:rPr lang="pl-PL" dirty="0">
                <a:latin typeface="Times New Roman" panose="02020603050405020304" pitchFamily="18" charset="0"/>
                <a:cs typeface="Times New Roman" panose="02020603050405020304" pitchFamily="18" charset="0"/>
              </a:rPr>
              <a:t>Źródłem węglowodanów powinny być przede wszystkim produkty zawierające węglowodany złożone o niskim indeksie </a:t>
            </a:r>
            <a:r>
              <a:rPr lang="pl-PL" dirty="0" err="1">
                <a:latin typeface="Times New Roman" panose="02020603050405020304" pitchFamily="18" charset="0"/>
                <a:cs typeface="Times New Roman" panose="02020603050405020304" pitchFamily="18" charset="0"/>
              </a:rPr>
              <a:t>glikemicznym</a:t>
            </a:r>
            <a:r>
              <a:rPr lang="pl-PL" dirty="0">
                <a:latin typeface="Times New Roman" panose="02020603050405020304" pitchFamily="18" charset="0"/>
                <a:cs typeface="Times New Roman" panose="02020603050405020304" pitchFamily="18" charset="0"/>
              </a:rPr>
              <a:t>, czyli tzw. zdrowe węglowodany . Zalicza się tu m.in. chleb z mąki z pełnego przemiału, makarony razowe, ryż brązowy, płatki owsiane.</a:t>
            </a:r>
          </a:p>
        </p:txBody>
      </p:sp>
      <p:pic>
        <p:nvPicPr>
          <p:cNvPr id="8194" name="Picture 2" descr="Znalezione obrazy dla zapytania zdrowe węglowodan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4379706"/>
            <a:ext cx="3693715" cy="24650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184371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0"/>
            <a:ext cx="8229600" cy="4525963"/>
          </a:xfrm>
        </p:spPr>
        <p:txBody>
          <a:bodyPr>
            <a:normAutofit fontScale="92500" lnSpcReduction="20000"/>
          </a:bodyPr>
          <a:lstStyle/>
          <a:p>
            <a:pPr marL="0" indent="0" algn="ctr">
              <a:buNone/>
            </a:pPr>
            <a:r>
              <a:rPr lang="pl-PL" b="1" dirty="0" smtClean="0">
                <a:latin typeface="Times New Roman" panose="02020603050405020304" pitchFamily="18" charset="0"/>
                <a:cs typeface="Times New Roman" panose="02020603050405020304" pitchFamily="18" charset="0"/>
              </a:rPr>
              <a:t>6. Pij </a:t>
            </a:r>
            <a:r>
              <a:rPr lang="pl-PL" b="1" dirty="0">
                <a:latin typeface="Times New Roman" panose="02020603050405020304" pitchFamily="18" charset="0"/>
                <a:cs typeface="Times New Roman" panose="02020603050405020304" pitchFamily="18" charset="0"/>
              </a:rPr>
              <a:t>wodę</a:t>
            </a:r>
          </a:p>
          <a:p>
            <a:pPr marL="0" indent="0" algn="ctr">
              <a:buNone/>
            </a:pPr>
            <a:r>
              <a:rPr lang="pl-PL" dirty="0">
                <a:latin typeface="Times New Roman" panose="02020603050405020304" pitchFamily="18" charset="0"/>
                <a:cs typeface="Times New Roman" panose="02020603050405020304" pitchFamily="18" charset="0"/>
              </a:rPr>
              <a:t>Woda jest niezwykle ważnym składnikiem naszego organizmu; 65–70% masy ciała dorosłego człowieka stanowi właśnie woda. Jej funkcja jest nieoceniona. Pomaga usunąć z organizmu szkodliwe produkty przemiany materii, przyczynia się do utrzymania stałej temperatury ciała. Ponadto transportuje składniki odżywcze do komórek naszego ciała oraz wspomaga proces wchłaniania substancji odżywczych. Pamiętaj więc, aby pić wodę niewielkimi porcjami.</a:t>
            </a:r>
          </a:p>
          <a:p>
            <a:pPr marL="0" indent="0" algn="ctr">
              <a:buNone/>
            </a:pPr>
            <a:endParaRPr lang="pl-PL" dirty="0">
              <a:latin typeface="Times New Roman" panose="02020603050405020304" pitchFamily="18" charset="0"/>
              <a:cs typeface="Times New Roman" panose="02020603050405020304" pitchFamily="18" charset="0"/>
            </a:endParaRPr>
          </a:p>
        </p:txBody>
      </p:sp>
      <p:sp>
        <p:nvSpPr>
          <p:cNvPr id="4" name="AutoShape 2" descr="Znalezione obrazy dla zapytania picie wod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picie wod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9222" name="Picture 6" descr="Znalezione obrazy dla zapytania picie wod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736" y="4243301"/>
            <a:ext cx="4537348" cy="26345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968215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271</Words>
  <Application>Microsoft Office PowerPoint</Application>
  <PresentationFormat>Pokaz na ekranie (4:3)</PresentationFormat>
  <Paragraphs>58</Paragraphs>
  <Slides>23</Slides>
  <Notes>0</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Motyw pakietu Office</vt:lpstr>
      <vt:lpstr>Zasady zdrowego żywienia</vt:lpstr>
      <vt:lpstr>Dietetyk? </vt:lpstr>
      <vt:lpstr>Co to jest zdrowe odżywiania- burza mózgów</vt:lpstr>
      <vt:lpstr>Zasady zdrowego żywienia</vt:lpstr>
      <vt:lpstr>Slajd 5</vt:lpstr>
      <vt:lpstr>Slajd 6</vt:lpstr>
      <vt:lpstr>Slajd 7</vt:lpstr>
      <vt:lpstr>Slajd 8</vt:lpstr>
      <vt:lpstr>Slajd 9</vt:lpstr>
      <vt:lpstr>Slajd 10</vt:lpstr>
      <vt:lpstr>Slajd 11</vt:lpstr>
      <vt:lpstr>Slajd 12</vt:lpstr>
      <vt:lpstr>   Dlaczego tak lubimy słodycze?</vt:lpstr>
      <vt:lpstr>Coś słodkiego</vt:lpstr>
      <vt:lpstr>  Zamiast słodkich napoi - woda</vt:lpstr>
      <vt:lpstr>Slajd 16</vt:lpstr>
      <vt:lpstr>Slajd 17</vt:lpstr>
      <vt:lpstr>      Porównanie wartości odżywczych</vt:lpstr>
      <vt:lpstr>Slajd 19</vt:lpstr>
      <vt:lpstr>Oblicz swoje BMI</vt:lpstr>
      <vt:lpstr>Którą drogę wybierzesz?</vt:lpstr>
      <vt:lpstr>Pytania????</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Zasady zdrowego żywienia</dc:title>
  <dc:creator>Acer</dc:creator>
  <cp:lastModifiedBy>Biblioteka</cp:lastModifiedBy>
  <cp:revision>15</cp:revision>
  <dcterms:created xsi:type="dcterms:W3CDTF">2018-01-18T06:35:41Z</dcterms:created>
  <dcterms:modified xsi:type="dcterms:W3CDTF">2018-03-23T08:26:11Z</dcterms:modified>
</cp:coreProperties>
</file>